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Patrick Hand"/>
      <p:regular r:id="rId61"/>
    </p:embeddedFont>
    <p:embeddedFont>
      <p:font typeface="Patrick Hand SC"/>
      <p:regular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22DA33-6A04-4844-A0F3-42A502ED04B9}">
  <a:tblStyle styleId="{BF22DA33-6A04-4844-A0F3-42A502ED04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atrickHandSC-regular.fntdata"/><Relationship Id="rId61" Type="http://schemas.openxmlformats.org/officeDocument/2006/relationships/font" Target="fonts/PatrickHand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will speak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902a9bd1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902a9bd1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will speak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902a9bd1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902a9bd1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will speak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e4f8a44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e4f8a44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will speak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e4f8a44bb_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e4f8a44bb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Tiffany will speak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eccba9044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eccba9044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Tiffany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902a9bd1a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902a9bd1a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will speak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902a9bd1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902a9bd1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will speak : also look into the covid history of these countries and why they had such high death counts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eccba9044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eccba9044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will speak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eccba9044_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eccba9044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 will speak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eccba9044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eccba9044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902a9bd1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902a9bd1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will speak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eccba9044_8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eccba9044_8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e4f8a44bb_7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e4f8a44bb_7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 will speak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e4f8a44bb_1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e4f8a44bb_1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e4f8a44bb_1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e4f8a44bb_1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 will speak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eccba9044_8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eccba9044_8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Tony will speak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e4f8a44bb_1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e4f8a44bb_1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will speak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eccba9044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eccba9044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Tiffany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e4f8a44bb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e4f8a44bb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Tiffany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e4f8a44bb_1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e4f8a44bb_1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Tiffany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e4f8a44bb_1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e4f8a44bb_1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Tiffany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902a9bd1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902a9bd1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will speak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e4f8a44bb_1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e4f8a44bb_1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Brady is speaking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eccba9044_6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eccba9044_6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Brady is speaking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e4f8a44bb_1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e4f8a44bb_1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Brady is speaking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eccba9044_6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eccba9044_6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Brady is speaking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e4f8a44bb_1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e4f8a44bb_1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Brady is speaking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e4f8a44bb_1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e4f8a44bb_1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Brady is speaking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e4f8a44bb_1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e4f8a44bb_1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e4f8a44bb_1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e4f8a44bb_1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Tiffany will speak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e4f8a44bb_1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e4f8a44bb_1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will speak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eccba9044_8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0eccba9044_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will speak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eccba9044_6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eccba9044_6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will speak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eccba9044_6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0eccba9044_6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will speak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e4f8a44bb_1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0e4f8a44bb_1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will speak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e4f8a44bb_1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e4f8a44bb_1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Tiffany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e4f8a44bb_1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e4f8a44bb_1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Brady will speak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d99bf6ef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d99bf6ef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Tiffany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e4f8a44bb_1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e4f8a44bb_1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902a9bd1a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902a9bd1a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will speak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eccba9044_6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eccba9044_6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eccba9044_6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eccba9044_6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eccba9044_6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eccba9044_6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eccba904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eccba904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will speak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eccba9044_8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eccba9044_8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eccba9044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0eccba9044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eccba9044_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eccba9044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eccba9044_8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eccba9044_8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eccba9044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0eccba9044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eccba9044_6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eccba9044_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will speak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e4f8a44bb_1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e4f8a44bb_1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will speak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we used is cumulative, but we had to change it to non-cumulative for some of our queries.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eccba9044_8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eccba9044_8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eccba9044_8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eccba9044_8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540425" y="1991825"/>
            <a:ext cx="40632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dget - Mobile">
  <p:cSld name="BLANK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137950" y="1973175"/>
            <a:ext cx="1281900" cy="134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&gt;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dget - Tablet">
  <p:cSld name="BLANK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1752950" y="1475875"/>
            <a:ext cx="1281900" cy="134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&gt;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1086913" y="603667"/>
            <a:ext cx="72042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1085498" y="1508158"/>
            <a:ext cx="3483900" cy="25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&gt;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4810328" y="1513007"/>
            <a:ext cx="3483900" cy="25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&gt;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0" type="dt"/>
          </p:nvPr>
        </p:nvSpPr>
        <p:spPr>
          <a:xfrm>
            <a:off x="5665604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8" name="Google Shape;68;p17"/>
          <p:cNvSpPr txBox="1"/>
          <p:nvPr>
            <p:ph idx="11" type="ftr"/>
          </p:nvPr>
        </p:nvSpPr>
        <p:spPr>
          <a:xfrm>
            <a:off x="1088684" y="246980"/>
            <a:ext cx="4454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360045" y="599230"/>
            <a:ext cx="608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" name="Google Shape;70;p17"/>
          <p:cNvCxnSpPr/>
          <p:nvPr/>
        </p:nvCxnSpPr>
        <p:spPr>
          <a:xfrm>
            <a:off x="1090422" y="1385316"/>
            <a:ext cx="72057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1088684" y="60338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1088684" y="1511799"/>
            <a:ext cx="7202400" cy="25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&gt;"/>
              <a:defRPr/>
            </a:lvl1pPr>
            <a:lvl2pPr indent="-3175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0" type="dt"/>
          </p:nvPr>
        </p:nvSpPr>
        <p:spPr>
          <a:xfrm>
            <a:off x="5665604" y="247777"/>
            <a:ext cx="26256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5" name="Google Shape;75;p18"/>
          <p:cNvSpPr txBox="1"/>
          <p:nvPr>
            <p:ph idx="11" type="ftr"/>
          </p:nvPr>
        </p:nvSpPr>
        <p:spPr>
          <a:xfrm>
            <a:off x="1088684" y="246980"/>
            <a:ext cx="4454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360045" y="599230"/>
            <a:ext cx="608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" name="Google Shape;77;p18"/>
          <p:cNvCxnSpPr/>
          <p:nvPr/>
        </p:nvCxnSpPr>
        <p:spPr>
          <a:xfrm>
            <a:off x="1090422" y="1385316"/>
            <a:ext cx="72057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/>
          <p:nvPr/>
        </p:nvSpPr>
        <p:spPr>
          <a:xfrm>
            <a:off x="-1206" y="-836"/>
            <a:ext cx="9145184" cy="5147769"/>
          </a:xfrm>
          <a:custGeom>
            <a:rect b="b" l="l" r="r" t="t"/>
            <a:pathLst>
              <a:path extrusionOk="0" h="5147769" w="9145184">
                <a:moveTo>
                  <a:pt x="4573206" y="2611793"/>
                </a:moveTo>
                <a:lnTo>
                  <a:pt x="4673081" y="5144337"/>
                </a:lnTo>
                <a:lnTo>
                  <a:pt x="4473331" y="5144337"/>
                </a:lnTo>
                <a:close/>
                <a:moveTo>
                  <a:pt x="4571642" y="2577669"/>
                </a:moveTo>
                <a:lnTo>
                  <a:pt x="4568842" y="2582993"/>
                </a:lnTo>
                <a:lnTo>
                  <a:pt x="4572592" y="2595063"/>
                </a:lnTo>
                <a:lnTo>
                  <a:pt x="4576342" y="2582993"/>
                </a:lnTo>
                <a:lnTo>
                  <a:pt x="4573542" y="2577669"/>
                </a:lnTo>
                <a:lnTo>
                  <a:pt x="4576527" y="2582398"/>
                </a:lnTo>
                <a:lnTo>
                  <a:pt x="4577948" y="2577822"/>
                </a:lnTo>
                <a:lnTo>
                  <a:pt x="4576812" y="2582849"/>
                </a:lnTo>
                <a:lnTo>
                  <a:pt x="6195680" y="5147769"/>
                </a:lnTo>
                <a:lnTo>
                  <a:pt x="5925258" y="5147769"/>
                </a:lnTo>
                <a:lnTo>
                  <a:pt x="4576648" y="2583574"/>
                </a:lnTo>
                <a:lnTo>
                  <a:pt x="4573436" y="2597778"/>
                </a:lnTo>
                <a:lnTo>
                  <a:pt x="5365626" y="5147732"/>
                </a:lnTo>
                <a:lnTo>
                  <a:pt x="5148352" y="5147731"/>
                </a:lnTo>
                <a:lnTo>
                  <a:pt x="4572592" y="2601509"/>
                </a:lnTo>
                <a:lnTo>
                  <a:pt x="3996832" y="5147731"/>
                </a:lnTo>
                <a:lnTo>
                  <a:pt x="3779558" y="5147732"/>
                </a:lnTo>
                <a:lnTo>
                  <a:pt x="4571749" y="2597778"/>
                </a:lnTo>
                <a:lnTo>
                  <a:pt x="4568537" y="2583574"/>
                </a:lnTo>
                <a:lnTo>
                  <a:pt x="3219926" y="5147769"/>
                </a:lnTo>
                <a:lnTo>
                  <a:pt x="2949504" y="5147769"/>
                </a:lnTo>
                <a:lnTo>
                  <a:pt x="4568373" y="2582849"/>
                </a:lnTo>
                <a:lnTo>
                  <a:pt x="4567236" y="2577822"/>
                </a:lnTo>
                <a:lnTo>
                  <a:pt x="4568658" y="2582398"/>
                </a:lnTo>
                <a:close/>
                <a:moveTo>
                  <a:pt x="4575557" y="2575085"/>
                </a:moveTo>
                <a:lnTo>
                  <a:pt x="7359080" y="5147393"/>
                </a:lnTo>
                <a:lnTo>
                  <a:pt x="6952676" y="5147393"/>
                </a:lnTo>
                <a:close/>
                <a:moveTo>
                  <a:pt x="4569627" y="2575085"/>
                </a:moveTo>
                <a:lnTo>
                  <a:pt x="2192508" y="5147393"/>
                </a:lnTo>
                <a:lnTo>
                  <a:pt x="1786104" y="5147393"/>
                </a:lnTo>
                <a:close/>
                <a:moveTo>
                  <a:pt x="4575024" y="2574459"/>
                </a:moveTo>
                <a:lnTo>
                  <a:pt x="4578940" y="2575344"/>
                </a:lnTo>
                <a:lnTo>
                  <a:pt x="4578048" y="2574781"/>
                </a:lnTo>
                <a:lnTo>
                  <a:pt x="4579253" y="2575415"/>
                </a:lnTo>
                <a:lnTo>
                  <a:pt x="9145184" y="3607878"/>
                </a:lnTo>
                <a:lnTo>
                  <a:pt x="9145184" y="3994264"/>
                </a:lnTo>
                <a:lnTo>
                  <a:pt x="4580914" y="2576289"/>
                </a:lnTo>
                <a:lnTo>
                  <a:pt x="9144554" y="4976484"/>
                </a:lnTo>
                <a:lnTo>
                  <a:pt x="9144554" y="5147483"/>
                </a:lnTo>
                <a:lnTo>
                  <a:pt x="8654212" y="5147483"/>
                </a:lnTo>
                <a:lnTo>
                  <a:pt x="4579973" y="2575996"/>
                </a:lnTo>
                <a:close/>
                <a:moveTo>
                  <a:pt x="4570160" y="2574459"/>
                </a:moveTo>
                <a:lnTo>
                  <a:pt x="4565211" y="2575996"/>
                </a:lnTo>
                <a:lnTo>
                  <a:pt x="490972" y="5147483"/>
                </a:lnTo>
                <a:lnTo>
                  <a:pt x="629" y="5147483"/>
                </a:lnTo>
                <a:lnTo>
                  <a:pt x="630" y="4976484"/>
                </a:lnTo>
                <a:lnTo>
                  <a:pt x="4564270" y="2576289"/>
                </a:lnTo>
                <a:lnTo>
                  <a:pt x="0" y="3994264"/>
                </a:lnTo>
                <a:lnTo>
                  <a:pt x="0" y="3607878"/>
                </a:lnTo>
                <a:lnTo>
                  <a:pt x="4565931" y="2575415"/>
                </a:lnTo>
                <a:lnTo>
                  <a:pt x="4567137" y="2574781"/>
                </a:lnTo>
                <a:lnTo>
                  <a:pt x="4566244" y="2575344"/>
                </a:lnTo>
                <a:close/>
                <a:moveTo>
                  <a:pt x="630" y="286"/>
                </a:moveTo>
                <a:lnTo>
                  <a:pt x="490972" y="286"/>
                </a:lnTo>
                <a:lnTo>
                  <a:pt x="4565212" y="2571773"/>
                </a:lnTo>
                <a:lnTo>
                  <a:pt x="4567326" y="2572430"/>
                </a:lnTo>
                <a:lnTo>
                  <a:pt x="4569443" y="2572513"/>
                </a:lnTo>
                <a:lnTo>
                  <a:pt x="1786104" y="376"/>
                </a:lnTo>
                <a:lnTo>
                  <a:pt x="2192508" y="376"/>
                </a:lnTo>
                <a:lnTo>
                  <a:pt x="4569471" y="2572514"/>
                </a:lnTo>
                <a:lnTo>
                  <a:pt x="4571301" y="2572587"/>
                </a:lnTo>
                <a:lnTo>
                  <a:pt x="4569599" y="2572654"/>
                </a:lnTo>
                <a:lnTo>
                  <a:pt x="4569627" y="2572684"/>
                </a:lnTo>
                <a:lnTo>
                  <a:pt x="4569595" y="2572654"/>
                </a:lnTo>
                <a:lnTo>
                  <a:pt x="4568222" y="2572708"/>
                </a:lnTo>
                <a:lnTo>
                  <a:pt x="4570160" y="2573310"/>
                </a:lnTo>
                <a:lnTo>
                  <a:pt x="4567604" y="2572732"/>
                </a:lnTo>
                <a:lnTo>
                  <a:pt x="4566783" y="2572765"/>
                </a:lnTo>
                <a:lnTo>
                  <a:pt x="4567137" y="2572988"/>
                </a:lnTo>
                <a:lnTo>
                  <a:pt x="4566717" y="2572767"/>
                </a:lnTo>
                <a:lnTo>
                  <a:pt x="1205" y="2752816"/>
                </a:lnTo>
                <a:lnTo>
                  <a:pt x="1205" y="2392358"/>
                </a:lnTo>
                <a:lnTo>
                  <a:pt x="4565974" y="2572377"/>
                </a:lnTo>
                <a:lnTo>
                  <a:pt x="4565931" y="2572354"/>
                </a:lnTo>
                <a:lnTo>
                  <a:pt x="0" y="1539891"/>
                </a:lnTo>
                <a:lnTo>
                  <a:pt x="0" y="1153505"/>
                </a:lnTo>
                <a:lnTo>
                  <a:pt x="4564271" y="2571481"/>
                </a:lnTo>
                <a:lnTo>
                  <a:pt x="630" y="171286"/>
                </a:lnTo>
                <a:close/>
                <a:moveTo>
                  <a:pt x="9144554" y="286"/>
                </a:moveTo>
                <a:lnTo>
                  <a:pt x="9144554" y="171286"/>
                </a:lnTo>
                <a:lnTo>
                  <a:pt x="4580915" y="2571480"/>
                </a:lnTo>
                <a:lnTo>
                  <a:pt x="9145184" y="1153505"/>
                </a:lnTo>
                <a:lnTo>
                  <a:pt x="9145184" y="1539891"/>
                </a:lnTo>
                <a:lnTo>
                  <a:pt x="4579254" y="2572354"/>
                </a:lnTo>
                <a:lnTo>
                  <a:pt x="4579211" y="2572377"/>
                </a:lnTo>
                <a:lnTo>
                  <a:pt x="9143978" y="2392358"/>
                </a:lnTo>
                <a:lnTo>
                  <a:pt x="9143979" y="2752816"/>
                </a:lnTo>
                <a:lnTo>
                  <a:pt x="4578467" y="2572767"/>
                </a:lnTo>
                <a:lnTo>
                  <a:pt x="4578048" y="2572988"/>
                </a:lnTo>
                <a:lnTo>
                  <a:pt x="4578402" y="2572765"/>
                </a:lnTo>
                <a:lnTo>
                  <a:pt x="4577580" y="2572732"/>
                </a:lnTo>
                <a:lnTo>
                  <a:pt x="4575024" y="2573310"/>
                </a:lnTo>
                <a:lnTo>
                  <a:pt x="4576963" y="2572708"/>
                </a:lnTo>
                <a:lnTo>
                  <a:pt x="4575590" y="2572654"/>
                </a:lnTo>
                <a:lnTo>
                  <a:pt x="4575557" y="2572684"/>
                </a:lnTo>
                <a:lnTo>
                  <a:pt x="4575585" y="2572654"/>
                </a:lnTo>
                <a:lnTo>
                  <a:pt x="4573884" y="2572587"/>
                </a:lnTo>
                <a:lnTo>
                  <a:pt x="4575714" y="2572515"/>
                </a:lnTo>
                <a:lnTo>
                  <a:pt x="6952676" y="376"/>
                </a:lnTo>
                <a:lnTo>
                  <a:pt x="7359080" y="376"/>
                </a:lnTo>
                <a:lnTo>
                  <a:pt x="4575742" y="2572513"/>
                </a:lnTo>
                <a:lnTo>
                  <a:pt x="4577858" y="2572430"/>
                </a:lnTo>
                <a:lnTo>
                  <a:pt x="4579973" y="2571773"/>
                </a:lnTo>
                <a:lnTo>
                  <a:pt x="8654212" y="286"/>
                </a:lnTo>
                <a:close/>
                <a:moveTo>
                  <a:pt x="3219926" y="0"/>
                </a:moveTo>
                <a:lnTo>
                  <a:pt x="4568537" y="2564195"/>
                </a:lnTo>
                <a:lnTo>
                  <a:pt x="4571749" y="2549991"/>
                </a:lnTo>
                <a:lnTo>
                  <a:pt x="3779558" y="38"/>
                </a:lnTo>
                <a:lnTo>
                  <a:pt x="3996832" y="38"/>
                </a:lnTo>
                <a:lnTo>
                  <a:pt x="4572260" y="2544793"/>
                </a:lnTo>
                <a:lnTo>
                  <a:pt x="4471935" y="837"/>
                </a:lnTo>
                <a:lnTo>
                  <a:pt x="4674477" y="837"/>
                </a:lnTo>
                <a:lnTo>
                  <a:pt x="4574412" y="2538215"/>
                </a:lnTo>
                <a:lnTo>
                  <a:pt x="5148352" y="38"/>
                </a:lnTo>
                <a:lnTo>
                  <a:pt x="5365626" y="38"/>
                </a:lnTo>
                <a:lnTo>
                  <a:pt x="4574021" y="2548106"/>
                </a:lnTo>
                <a:lnTo>
                  <a:pt x="4573871" y="2551916"/>
                </a:lnTo>
                <a:lnTo>
                  <a:pt x="4576648" y="2564195"/>
                </a:lnTo>
                <a:lnTo>
                  <a:pt x="5925258" y="0"/>
                </a:lnTo>
                <a:lnTo>
                  <a:pt x="6195680" y="0"/>
                </a:lnTo>
                <a:lnTo>
                  <a:pt x="4576812" y="2564920"/>
                </a:lnTo>
                <a:lnTo>
                  <a:pt x="4577948" y="2569947"/>
                </a:lnTo>
                <a:lnTo>
                  <a:pt x="4576527" y="2565371"/>
                </a:lnTo>
                <a:lnTo>
                  <a:pt x="4573542" y="2570100"/>
                </a:lnTo>
                <a:lnTo>
                  <a:pt x="4576342" y="2564777"/>
                </a:lnTo>
                <a:lnTo>
                  <a:pt x="4573699" y="2556271"/>
                </a:lnTo>
                <a:lnTo>
                  <a:pt x="4573206" y="2568777"/>
                </a:lnTo>
                <a:lnTo>
                  <a:pt x="4572575" y="2552763"/>
                </a:lnTo>
                <a:lnTo>
                  <a:pt x="4568842" y="2564777"/>
                </a:lnTo>
                <a:lnTo>
                  <a:pt x="4571642" y="2570100"/>
                </a:lnTo>
                <a:lnTo>
                  <a:pt x="4568658" y="2565371"/>
                </a:lnTo>
                <a:lnTo>
                  <a:pt x="4567236" y="2569947"/>
                </a:lnTo>
                <a:lnTo>
                  <a:pt x="4568373" y="2564920"/>
                </a:lnTo>
                <a:lnTo>
                  <a:pt x="2949504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784"/>
                </a:srgbClr>
              </a:gs>
              <a:gs pos="100000">
                <a:srgbClr val="000000">
                  <a:alpha val="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0" name="Google Shape;80;p19"/>
          <p:cNvSpPr txBox="1"/>
          <p:nvPr>
            <p:ph idx="1" type="subTitle"/>
          </p:nvPr>
        </p:nvSpPr>
        <p:spPr>
          <a:xfrm>
            <a:off x="914400" y="3105150"/>
            <a:ext cx="7315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9"/>
          <p:cNvSpPr/>
          <p:nvPr/>
        </p:nvSpPr>
        <p:spPr>
          <a:xfrm>
            <a:off x="0" y="1428751"/>
            <a:ext cx="9144000" cy="161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2" name="Google Shape;82;p19"/>
          <p:cNvSpPr txBox="1"/>
          <p:nvPr>
            <p:ph type="ctrTitle"/>
          </p:nvPr>
        </p:nvSpPr>
        <p:spPr>
          <a:xfrm>
            <a:off x="914400" y="1428751"/>
            <a:ext cx="73152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mbria"/>
              <a:buNone/>
              <a:defRPr sz="33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5" name="Google Shape;8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2457500" y="1583350"/>
            <a:ext cx="422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457500" y="2840054"/>
            <a:ext cx="42291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2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90" name="Google Shape;90;p21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2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95" name="Google Shape;95;p21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idx="1" type="body"/>
          </p:nvPr>
        </p:nvSpPr>
        <p:spPr>
          <a:xfrm>
            <a:off x="3135950" y="922850"/>
            <a:ext cx="2872200" cy="358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&gt;"/>
              <a:defRPr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4297650" y="4726525"/>
            <a:ext cx="548700" cy="416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/>
        </p:nvSpPr>
        <p:spPr>
          <a:xfrm rot="254369">
            <a:off x="3871013" y="1231044"/>
            <a:ext cx="1406078" cy="118636"/>
          </a:xfrm>
          <a:custGeom>
            <a:rect b="b" l="l" r="r" t="t"/>
            <a:pathLst>
              <a:path extrusionOk="0" h="8963" w="8217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5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&gt;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1876225" y="1420400"/>
            <a:ext cx="2345100" cy="31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1876225" y="1853502"/>
            <a:ext cx="2345100" cy="20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 rot="254369">
            <a:off x="3871013" y="1231044"/>
            <a:ext cx="1406078" cy="118636"/>
          </a:xfrm>
          <a:custGeom>
            <a:rect b="b" l="l" r="r" t="t"/>
            <a:pathLst>
              <a:path extrusionOk="0" h="8963" w="8217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1628225" y="1428825"/>
            <a:ext cx="27213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/>
        </p:txBody>
      </p:sp>
      <p:sp>
        <p:nvSpPr>
          <p:cNvPr id="30" name="Google Shape;30;p7"/>
          <p:cNvSpPr txBox="1"/>
          <p:nvPr>
            <p:ph idx="2" type="body"/>
          </p:nvPr>
        </p:nvSpPr>
        <p:spPr>
          <a:xfrm>
            <a:off x="4794549" y="1428825"/>
            <a:ext cx="27213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/>
          <p:nvPr/>
        </p:nvSpPr>
        <p:spPr>
          <a:xfrm rot="254369">
            <a:off x="3871013" y="1231044"/>
            <a:ext cx="1406078" cy="118636"/>
          </a:xfrm>
          <a:custGeom>
            <a:rect b="b" l="l" r="r" t="t"/>
            <a:pathLst>
              <a:path extrusionOk="0" h="8963" w="8217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8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1628275" y="1428825"/>
            <a:ext cx="1786500" cy="293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3646725" y="1428825"/>
            <a:ext cx="1786500" cy="293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/>
        </p:txBody>
      </p:sp>
      <p:sp>
        <p:nvSpPr>
          <p:cNvPr id="37" name="Google Shape;37;p8"/>
          <p:cNvSpPr txBox="1"/>
          <p:nvPr>
            <p:ph idx="3" type="body"/>
          </p:nvPr>
        </p:nvSpPr>
        <p:spPr>
          <a:xfrm>
            <a:off x="5665175" y="1428825"/>
            <a:ext cx="1786500" cy="293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 rot="254369">
            <a:off x="3871013" y="1231044"/>
            <a:ext cx="1406078" cy="118636"/>
          </a:xfrm>
          <a:custGeom>
            <a:rect b="b" l="l" r="r" t="t"/>
            <a:pathLst>
              <a:path extrusionOk="0" h="8963" w="8217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068100" y="4101500"/>
            <a:ext cx="30078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4297650" y="4711450"/>
            <a:ext cx="5487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&gt;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benjaminruiz99/RevatureProject2ftw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Relationship Id="rId4" Type="http://schemas.openxmlformats.org/officeDocument/2006/relationships/image" Target="../media/image46.png"/><Relationship Id="rId5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type="ctrTitle"/>
          </p:nvPr>
        </p:nvSpPr>
        <p:spPr>
          <a:xfrm rot="54571">
            <a:off x="2643638" y="847036"/>
            <a:ext cx="4063412" cy="1159944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Project2ftw</a:t>
            </a:r>
            <a:endParaRPr/>
          </a:p>
        </p:txBody>
      </p:sp>
      <p:sp>
        <p:nvSpPr>
          <p:cNvPr id="102" name="Google Shape;102;p22"/>
          <p:cNvSpPr txBox="1"/>
          <p:nvPr>
            <p:ph idx="4294967295" type="subTitle"/>
          </p:nvPr>
        </p:nvSpPr>
        <p:spPr>
          <a:xfrm rot="54671">
            <a:off x="2939773" y="2066607"/>
            <a:ext cx="3471139" cy="2260477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Benjamin Ruiz, Brady Dyson, Brian  McKenzie, Tiffany Garner, TonyTam Dinh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Submit Pic</a:t>
            </a:r>
            <a:endParaRPr/>
          </a:p>
        </p:txBody>
      </p:sp>
      <p:pic>
        <p:nvPicPr>
          <p:cNvPr id="160" name="Google Shape;1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561100"/>
            <a:ext cx="7721976" cy="27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most confirmed cases? </a:t>
            </a:r>
            <a:r>
              <a:rPr lang="en" sz="2200"/>
              <a:t>SparkSubmit</a:t>
            </a:r>
            <a:endParaRPr sz="2200"/>
          </a:p>
        </p:txBody>
      </p:sp>
      <p:pic>
        <p:nvPicPr>
          <p:cNvPr id="166" name="Google Shape;1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625" y="1377675"/>
            <a:ext cx="3104751" cy="32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Confirmed Cases Zeppelin Graph</a:t>
            </a:r>
            <a:endParaRPr/>
          </a:p>
        </p:txBody>
      </p:sp>
      <p:sp>
        <p:nvSpPr>
          <p:cNvPr id="172" name="Google Shape;172;p33"/>
          <p:cNvSpPr txBox="1"/>
          <p:nvPr>
            <p:ph idx="1" type="body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1397"/>
            <a:ext cx="9144002" cy="151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" y="1438560"/>
            <a:ext cx="9143999" cy="1500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1628275" y="665675"/>
            <a:ext cx="5887500" cy="66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date had the highest confirmed cases? </a:t>
            </a:r>
            <a:r>
              <a:rPr lang="en" sz="2200"/>
              <a:t>SparkSubmit</a:t>
            </a:r>
            <a:endParaRPr sz="2200"/>
          </a:p>
        </p:txBody>
      </p:sp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450" y="1408700"/>
            <a:ext cx="5295099" cy="312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title"/>
          </p:nvPr>
        </p:nvSpPr>
        <p:spPr>
          <a:xfrm>
            <a:off x="1628250" y="629300"/>
            <a:ext cx="5887500" cy="675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date had the highest confirmed cases? </a:t>
            </a:r>
            <a:r>
              <a:rPr lang="en" sz="2200"/>
              <a:t>SparkSubmit</a:t>
            </a:r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1833"/>
            <a:ext cx="9143999" cy="1519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total confirmed deaths? </a:t>
            </a:r>
            <a:r>
              <a:rPr lang="en" sz="2200"/>
              <a:t>SparkSubmit</a:t>
            </a:r>
            <a:endParaRPr sz="2200"/>
          </a:p>
        </p:txBody>
      </p:sp>
      <p:pic>
        <p:nvPicPr>
          <p:cNvPr id="192" name="Google Shape;1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550" y="1565925"/>
            <a:ext cx="5754900" cy="27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6"/>
          <p:cNvSpPr txBox="1"/>
          <p:nvPr/>
        </p:nvSpPr>
        <p:spPr>
          <a:xfrm>
            <a:off x="3415075" y="3401750"/>
            <a:ext cx="231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3,714,968</a:t>
            </a: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1628275" y="577925"/>
            <a:ext cx="5887500" cy="67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most deaths for each country? </a:t>
            </a:r>
            <a:r>
              <a:rPr lang="en" sz="2200"/>
              <a:t>SparkSubmit</a:t>
            </a:r>
            <a:endParaRPr sz="2200"/>
          </a:p>
        </p:txBody>
      </p:sp>
      <p:pic>
        <p:nvPicPr>
          <p:cNvPr id="199" name="Google Shape;1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200" y="1408700"/>
            <a:ext cx="4845599" cy="31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type="title"/>
          </p:nvPr>
        </p:nvSpPr>
        <p:spPr>
          <a:xfrm>
            <a:off x="1628275" y="12137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most deaths for each country? </a:t>
            </a:r>
            <a:r>
              <a:rPr lang="en" sz="2200"/>
              <a:t>SparkSubmit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8"/>
          <p:cNvSpPr txBox="1"/>
          <p:nvPr>
            <p:ph idx="1" type="body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1432799"/>
            <a:ext cx="9144000" cy="3405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New Cases Worldwide SparkSubmit</a:t>
            </a:r>
            <a:endParaRPr/>
          </a:p>
        </p:txBody>
      </p:sp>
      <p:pic>
        <p:nvPicPr>
          <p:cNvPr id="212" name="Google Shape;2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550" y="1381675"/>
            <a:ext cx="4126900" cy="31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1432225" y="776425"/>
            <a:ext cx="62796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new cases were there each month?</a:t>
            </a:r>
            <a:endParaRPr/>
          </a:p>
        </p:txBody>
      </p:sp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50" y="1397225"/>
            <a:ext cx="7958143" cy="36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❖"/>
            </a:pPr>
            <a:r>
              <a:rPr lang="en"/>
              <a:t>Tech Stack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/>
              <a:t>Queries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/>
              <a:t>Summary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/>
              <a:t>Questions/Demo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1432225" y="776425"/>
            <a:ext cx="62796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new cases were there each month?</a:t>
            </a:r>
            <a:endParaRPr/>
          </a:p>
        </p:txBody>
      </p:sp>
      <p:pic>
        <p:nvPicPr>
          <p:cNvPr id="224" name="Google Shape;2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50" y="1397225"/>
            <a:ext cx="7958143" cy="36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 rotWithShape="1">
          <a:blip r:embed="rId4">
            <a:alphaModFix/>
          </a:blip>
          <a:srcRect b="40914" l="67212" r="16708" t="36655"/>
          <a:stretch/>
        </p:blipFill>
        <p:spPr>
          <a:xfrm>
            <a:off x="7428025" y="374287"/>
            <a:ext cx="1362002" cy="115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1"/>
          <p:cNvPicPr preferRelativeResize="0"/>
          <p:nvPr/>
        </p:nvPicPr>
        <p:blipFill rotWithShape="1">
          <a:blip r:embed="rId4">
            <a:alphaModFix/>
          </a:blip>
          <a:srcRect b="3274" l="75060" r="8860" t="74295"/>
          <a:stretch/>
        </p:blipFill>
        <p:spPr>
          <a:xfrm>
            <a:off x="5927225" y="857275"/>
            <a:ext cx="1362002" cy="115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1"/>
          <p:cNvPicPr preferRelativeResize="0"/>
          <p:nvPr/>
        </p:nvPicPr>
        <p:blipFill rotWithShape="1">
          <a:blip r:embed="rId5">
            <a:alphaModFix/>
          </a:blip>
          <a:srcRect b="12829" l="36470" r="39885" t="63753"/>
          <a:stretch/>
        </p:blipFill>
        <p:spPr>
          <a:xfrm>
            <a:off x="-280225" y="3644312"/>
            <a:ext cx="2002927" cy="120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1"/>
          <p:cNvPicPr preferRelativeResize="0"/>
          <p:nvPr/>
        </p:nvPicPr>
        <p:blipFill rotWithShape="1">
          <a:blip r:embed="rId6">
            <a:alphaModFix/>
          </a:blip>
          <a:srcRect b="38318" l="51228" r="31180" t="39251"/>
          <a:stretch/>
        </p:blipFill>
        <p:spPr>
          <a:xfrm>
            <a:off x="4772300" y="999200"/>
            <a:ext cx="1490174" cy="11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Total Cases Worldwide SparkSubmit</a:t>
            </a:r>
            <a:endParaRPr/>
          </a:p>
        </p:txBody>
      </p:sp>
      <p:pic>
        <p:nvPicPr>
          <p:cNvPr id="234" name="Google Shape;2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500" y="1395200"/>
            <a:ext cx="4141050" cy="317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TOTAL Cases by Month</a:t>
            </a:r>
            <a:endParaRPr/>
          </a:p>
        </p:txBody>
      </p:sp>
      <p:pic>
        <p:nvPicPr>
          <p:cNvPr id="240" name="Google Shape;2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53775"/>
            <a:ext cx="8710648" cy="13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/>
          <p:nvPr>
            <p:ph type="title"/>
          </p:nvPr>
        </p:nvSpPr>
        <p:spPr>
          <a:xfrm>
            <a:off x="1403575" y="650400"/>
            <a:ext cx="63369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new deaths were there each month worldwide?</a:t>
            </a:r>
            <a:endParaRPr/>
          </a:p>
        </p:txBody>
      </p:sp>
      <p:pic>
        <p:nvPicPr>
          <p:cNvPr id="246" name="Google Shape;2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8300"/>
            <a:ext cx="8839200" cy="350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/>
          <p:nvPr>
            <p:ph type="title"/>
          </p:nvPr>
        </p:nvSpPr>
        <p:spPr>
          <a:xfrm>
            <a:off x="1403575" y="650400"/>
            <a:ext cx="63369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new deaths were there each month worldwide?</a:t>
            </a:r>
            <a:endParaRPr/>
          </a:p>
        </p:txBody>
      </p:sp>
      <p:pic>
        <p:nvPicPr>
          <p:cNvPr id="252" name="Google Shape;2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8300"/>
            <a:ext cx="8839200" cy="350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5"/>
          <p:cNvPicPr preferRelativeResize="0"/>
          <p:nvPr/>
        </p:nvPicPr>
        <p:blipFill rotWithShape="1">
          <a:blip r:embed="rId4">
            <a:alphaModFix/>
          </a:blip>
          <a:srcRect b="40914" l="67212" r="16708" t="36655"/>
          <a:stretch/>
        </p:blipFill>
        <p:spPr>
          <a:xfrm>
            <a:off x="7876675" y="618337"/>
            <a:ext cx="1362002" cy="115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5"/>
          <p:cNvPicPr preferRelativeResize="0"/>
          <p:nvPr/>
        </p:nvPicPr>
        <p:blipFill rotWithShape="1">
          <a:blip r:embed="rId4">
            <a:alphaModFix/>
          </a:blip>
          <a:srcRect b="3274" l="75060" r="8860" t="74295"/>
          <a:stretch/>
        </p:blipFill>
        <p:spPr>
          <a:xfrm>
            <a:off x="6696350" y="1153675"/>
            <a:ext cx="1362002" cy="115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5"/>
          <p:cNvPicPr preferRelativeResize="0"/>
          <p:nvPr/>
        </p:nvPicPr>
        <p:blipFill rotWithShape="1">
          <a:blip r:embed="rId5">
            <a:alphaModFix/>
          </a:blip>
          <a:srcRect b="12829" l="36470" r="39885" t="63753"/>
          <a:stretch/>
        </p:blipFill>
        <p:spPr>
          <a:xfrm>
            <a:off x="-512575" y="3452037"/>
            <a:ext cx="2002927" cy="120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5"/>
          <p:cNvPicPr preferRelativeResize="0"/>
          <p:nvPr/>
        </p:nvPicPr>
        <p:blipFill rotWithShape="1">
          <a:blip r:embed="rId6">
            <a:alphaModFix/>
          </a:blip>
          <a:srcRect b="38318" l="51228" r="31180" t="39251"/>
          <a:stretch/>
        </p:blipFill>
        <p:spPr>
          <a:xfrm>
            <a:off x="5525400" y="422375"/>
            <a:ext cx="1490174" cy="11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 txBox="1"/>
          <p:nvPr>
            <p:ph type="title"/>
          </p:nvPr>
        </p:nvSpPr>
        <p:spPr>
          <a:xfrm>
            <a:off x="1403575" y="650400"/>
            <a:ext cx="63369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new deaths were there each month worldwide?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Jan. 2020 - Sept. 2020</a:t>
            </a:r>
            <a:endParaRPr sz="1300"/>
          </a:p>
        </p:txBody>
      </p:sp>
      <p:pic>
        <p:nvPicPr>
          <p:cNvPr id="262" name="Google Shape;2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8300"/>
            <a:ext cx="8839201" cy="328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type="title"/>
          </p:nvPr>
        </p:nvSpPr>
        <p:spPr>
          <a:xfrm>
            <a:off x="1403575" y="650400"/>
            <a:ext cx="63369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new deaths were there each month worldwide?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Oct. 2020 - May. 2021</a:t>
            </a:r>
            <a:endParaRPr/>
          </a:p>
        </p:txBody>
      </p:sp>
      <p:pic>
        <p:nvPicPr>
          <p:cNvPr id="268" name="Google Shape;2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8300"/>
            <a:ext cx="8839200" cy="3738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/>
          <p:nvPr>
            <p:ph type="title"/>
          </p:nvPr>
        </p:nvSpPr>
        <p:spPr>
          <a:xfrm>
            <a:off x="1628275" y="677250"/>
            <a:ext cx="5887500" cy="65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were the total amount of recovered cases? </a:t>
            </a:r>
            <a:r>
              <a:rPr lang="en" sz="2200"/>
              <a:t>SparkSubmit</a:t>
            </a:r>
            <a:endParaRPr sz="2200"/>
          </a:p>
        </p:txBody>
      </p:sp>
      <p:pic>
        <p:nvPicPr>
          <p:cNvPr id="274" name="Google Shape;2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088" y="1512725"/>
            <a:ext cx="6019824" cy="286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8"/>
          <p:cNvSpPr txBox="1"/>
          <p:nvPr/>
        </p:nvSpPr>
        <p:spPr>
          <a:xfrm>
            <a:off x="2858625" y="3499500"/>
            <a:ext cx="231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atrick Hand"/>
                <a:ea typeface="Patrick Hand"/>
                <a:cs typeface="Patrick Hand"/>
                <a:sym typeface="Patrick Hand"/>
              </a:rPr>
              <a:t>116,136,850</a:t>
            </a:r>
            <a:endParaRPr sz="1600"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9"/>
          <p:cNvSpPr txBox="1"/>
          <p:nvPr>
            <p:ph idx="1" type="body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9"/>
          <p:cNvPicPr preferRelativeResize="0"/>
          <p:nvPr/>
        </p:nvPicPr>
        <p:blipFill rotWithShape="1">
          <a:blip r:embed="rId3">
            <a:alphaModFix/>
          </a:blip>
          <a:srcRect b="0" l="0" r="0" t="5168"/>
          <a:stretch/>
        </p:blipFill>
        <p:spPr>
          <a:xfrm>
            <a:off x="1181100" y="406824"/>
            <a:ext cx="6781800" cy="45795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3" name="Google Shape;283;p49"/>
          <p:cNvGraphicFramePr/>
          <p:nvPr/>
        </p:nvGraphicFramePr>
        <p:xfrm>
          <a:off x="2319650" y="23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{BF22DA33-6A04-4844-A0F3-42A502ED04B9}</a:tableStyleId>
              </a:tblPr>
              <a:tblGrid>
                <a:gridCol w="2125150"/>
                <a:gridCol w="2125150"/>
                <a:gridCol w="2125150"/>
              </a:tblGrid>
              <a:tr h="49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Confirmed Cases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Confirmed Recoveries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Confirmed Deaths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170,227,760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116,136,850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3,714,968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0"/>
          <p:cNvSpPr txBox="1"/>
          <p:nvPr>
            <p:ph idx="1" type="body"/>
          </p:nvPr>
        </p:nvSpPr>
        <p:spPr>
          <a:xfrm>
            <a:off x="5990100" y="1428825"/>
            <a:ext cx="15258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Caution.</a:t>
            </a:r>
            <a:r>
              <a:rPr lang="en" sz="1600"/>
              <a:t> Recovery data incomplete due to:</a:t>
            </a: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&gt;"/>
            </a:pPr>
            <a:r>
              <a:rPr lang="en" sz="1600"/>
              <a:t>Ongoing cases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&gt;"/>
            </a:pPr>
            <a:r>
              <a:rPr lang="en" sz="1600"/>
              <a:t>Incomplete follow up</a:t>
            </a:r>
            <a:endParaRPr sz="1600"/>
          </a:p>
        </p:txBody>
      </p:sp>
      <p:pic>
        <p:nvPicPr>
          <p:cNvPr id="289" name="Google Shape;2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58031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114" name="Google Shape;114;p24"/>
          <p:cNvSpPr txBox="1"/>
          <p:nvPr>
            <p:ph idx="1" type="body"/>
          </p:nvPr>
        </p:nvSpPr>
        <p:spPr>
          <a:xfrm>
            <a:off x="1434675" y="1567550"/>
            <a:ext cx="3499200" cy="291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>
                <a:solidFill>
                  <a:srgbClr val="434343"/>
                </a:solidFill>
              </a:rPr>
              <a:t>Apache Spark</a:t>
            </a:r>
            <a:endParaRPr>
              <a:solidFill>
                <a:srgbClr val="434343"/>
              </a:solidFill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>
                <a:solidFill>
                  <a:srgbClr val="434343"/>
                </a:solidFill>
              </a:rPr>
              <a:t>Spark SQL</a:t>
            </a:r>
            <a:endParaRPr>
              <a:solidFill>
                <a:srgbClr val="434343"/>
              </a:solidFill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>
                <a:solidFill>
                  <a:srgbClr val="434343"/>
                </a:solidFill>
              </a:rPr>
              <a:t>YARN</a:t>
            </a:r>
            <a:endParaRPr>
              <a:solidFill>
                <a:srgbClr val="434343"/>
              </a:solidFill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>
                <a:solidFill>
                  <a:srgbClr val="434343"/>
                </a:solidFill>
              </a:rPr>
              <a:t>HDFS</a:t>
            </a:r>
            <a:endParaRPr>
              <a:solidFill>
                <a:srgbClr val="434343"/>
              </a:solidFill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>
                <a:solidFill>
                  <a:srgbClr val="434343"/>
                </a:solidFill>
              </a:rPr>
              <a:t>SBT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4631450" y="1567550"/>
            <a:ext cx="3126600" cy="291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>
                <a:solidFill>
                  <a:srgbClr val="434343"/>
                </a:solidFill>
              </a:rPr>
              <a:t>Scala 2.11.12</a:t>
            </a:r>
            <a:endParaRPr>
              <a:solidFill>
                <a:srgbClr val="434343"/>
              </a:solidFill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>
                <a:solidFill>
                  <a:srgbClr val="434343"/>
                </a:solidFill>
              </a:rPr>
              <a:t>Git + GitHub</a:t>
            </a:r>
            <a:endParaRPr>
              <a:solidFill>
                <a:srgbClr val="434343"/>
              </a:solidFill>
            </a:endParaRPr>
          </a:p>
          <a:p>
            <a:pPr indent="-368300" lvl="1" marL="685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○"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benjaminruiz99/RevatureProject2ftw</a:t>
            </a:r>
            <a:endParaRPr sz="2200">
              <a:solidFill>
                <a:srgbClr val="434343"/>
              </a:solidFill>
            </a:endParaRPr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>
                <a:solidFill>
                  <a:srgbClr val="434343"/>
                </a:solidFill>
              </a:rPr>
              <a:t>Zeppelin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Case-Fatality Rate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2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Case-Fatality Rate</a:t>
            </a:r>
            <a:endParaRPr/>
          </a:p>
        </p:txBody>
      </p:sp>
      <p:sp>
        <p:nvSpPr>
          <p:cNvPr id="300" name="Google Shape;300;p52"/>
          <p:cNvSpPr txBox="1"/>
          <p:nvPr>
            <p:ph idx="1" type="body"/>
          </p:nvPr>
        </p:nvSpPr>
        <p:spPr>
          <a:xfrm>
            <a:off x="1589250" y="1428825"/>
            <a:ext cx="5965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700"/>
              <a:t>Case-fatality rate</a:t>
            </a:r>
            <a:endParaRPr sz="27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700"/>
              <a:t>Mortality rate</a:t>
            </a:r>
            <a:endParaRPr sz="27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700"/>
              <a:t>Other metrics…</a:t>
            </a:r>
            <a:endParaRPr sz="27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3"/>
          <p:cNvSpPr txBox="1"/>
          <p:nvPr>
            <p:ph idx="1" type="body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200" y="100125"/>
            <a:ext cx="6565650" cy="49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4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Case-Fatality Rate</a:t>
            </a:r>
            <a:endParaRPr/>
          </a:p>
        </p:txBody>
      </p:sp>
      <p:sp>
        <p:nvSpPr>
          <p:cNvPr id="313" name="Google Shape;313;p54"/>
          <p:cNvSpPr txBox="1"/>
          <p:nvPr>
            <p:ph idx="1" type="body"/>
          </p:nvPr>
        </p:nvSpPr>
        <p:spPr>
          <a:xfrm>
            <a:off x="1589250" y="1428825"/>
            <a:ext cx="5965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700"/>
              <a:t>Case-fatality rate</a:t>
            </a:r>
            <a:endParaRPr sz="27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700"/>
              <a:t>Mortality rate</a:t>
            </a:r>
            <a:endParaRPr sz="27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700"/>
              <a:t>Other metrics…</a:t>
            </a:r>
            <a:endParaRPr sz="27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5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Case-Fatality Rate</a:t>
            </a:r>
            <a:endParaRPr/>
          </a:p>
        </p:txBody>
      </p:sp>
      <p:sp>
        <p:nvSpPr>
          <p:cNvPr id="319" name="Google Shape;319;p55"/>
          <p:cNvSpPr txBox="1"/>
          <p:nvPr>
            <p:ph idx="1" type="body"/>
          </p:nvPr>
        </p:nvSpPr>
        <p:spPr>
          <a:xfrm>
            <a:off x="1589250" y="1428825"/>
            <a:ext cx="5965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700"/>
              <a:t>Case-fatality rate</a:t>
            </a:r>
            <a:endParaRPr b="1" sz="27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700"/>
              <a:t>Mortality</a:t>
            </a:r>
            <a:r>
              <a:rPr lang="en" sz="2700"/>
              <a:t> rate</a:t>
            </a:r>
            <a:endParaRPr sz="27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700"/>
              <a:t>Other metrics…</a:t>
            </a:r>
            <a:endParaRPr sz="27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6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Case-Fatality Rate</a:t>
            </a:r>
            <a:endParaRPr/>
          </a:p>
        </p:txBody>
      </p:sp>
      <p:sp>
        <p:nvSpPr>
          <p:cNvPr id="325" name="Google Shape;325;p56"/>
          <p:cNvSpPr txBox="1"/>
          <p:nvPr>
            <p:ph idx="1" type="body"/>
          </p:nvPr>
        </p:nvSpPr>
        <p:spPr>
          <a:xfrm>
            <a:off x="1589250" y="1428825"/>
            <a:ext cx="5965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4572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/>
              <a:t>Monthly </a:t>
            </a:r>
            <a:r>
              <a:rPr lang="en" sz="1900"/>
              <a:t>CFR: takes into account only the data from a certain month</a:t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/>
              <a:t>Cumulative</a:t>
            </a:r>
            <a:r>
              <a:rPr lang="en" sz="1900"/>
              <a:t> CFR: takes into account all data up to a certain date</a:t>
            </a:r>
            <a:endParaRPr sz="1900"/>
          </a:p>
        </p:txBody>
      </p:sp>
      <p:pic>
        <p:nvPicPr>
          <p:cNvPr id="326" name="Google Shape;3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250" y="1613479"/>
            <a:ext cx="5965500" cy="1304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7"/>
          <p:cNvSpPr txBox="1"/>
          <p:nvPr>
            <p:ph idx="1" type="body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238" y="99416"/>
            <a:ext cx="6481575" cy="48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8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Fatality OverTime SparkSubmit</a:t>
            </a:r>
            <a:endParaRPr/>
          </a:p>
        </p:txBody>
      </p:sp>
      <p:pic>
        <p:nvPicPr>
          <p:cNvPr id="339" name="Google Shape;3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150" y="1435700"/>
            <a:ext cx="3129750" cy="31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CFR Over Time</a:t>
            </a:r>
            <a:endParaRPr/>
          </a:p>
        </p:txBody>
      </p:sp>
      <p:pic>
        <p:nvPicPr>
          <p:cNvPr id="345" name="Google Shape;3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300" y="1443050"/>
            <a:ext cx="7567450" cy="35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9"/>
          <p:cNvSpPr txBox="1"/>
          <p:nvPr/>
        </p:nvSpPr>
        <p:spPr>
          <a:xfrm>
            <a:off x="2372875" y="1635825"/>
            <a:ext cx="96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atrick Hand"/>
                <a:ea typeface="Patrick Hand"/>
                <a:cs typeface="Patrick Hand"/>
                <a:sym typeface="Patrick Hand"/>
              </a:rPr>
              <a:t>8%</a:t>
            </a:r>
            <a:endParaRPr b="1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47" name="Google Shape;347;p59"/>
          <p:cNvSpPr txBox="1"/>
          <p:nvPr/>
        </p:nvSpPr>
        <p:spPr>
          <a:xfrm>
            <a:off x="4826325" y="4239650"/>
            <a:ext cx="96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atrick Hand"/>
                <a:ea typeface="Patrick Hand"/>
                <a:cs typeface="Patrick Hand"/>
                <a:sym typeface="Patrick Hand"/>
              </a:rPr>
              <a:t>1.5</a:t>
            </a:r>
            <a:r>
              <a:rPr b="1" lang="en">
                <a:latin typeface="Patrick Hand"/>
                <a:ea typeface="Patrick Hand"/>
                <a:cs typeface="Patrick Hand"/>
                <a:sym typeface="Patrick Hand"/>
              </a:rPr>
              <a:t>%</a:t>
            </a:r>
            <a:endParaRPr b="1"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0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CFR Over Time</a:t>
            </a:r>
            <a:endParaRPr/>
          </a:p>
        </p:txBody>
      </p:sp>
      <p:pic>
        <p:nvPicPr>
          <p:cNvPr id="353" name="Google Shape;3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300" y="1443050"/>
            <a:ext cx="7567450" cy="35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0"/>
          <p:cNvSpPr txBox="1"/>
          <p:nvPr/>
        </p:nvSpPr>
        <p:spPr>
          <a:xfrm>
            <a:off x="2372875" y="1635825"/>
            <a:ext cx="96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atrick Hand"/>
                <a:ea typeface="Patrick Hand"/>
                <a:cs typeface="Patrick Hand"/>
                <a:sym typeface="Patrick Hand"/>
              </a:rPr>
              <a:t>8%</a:t>
            </a:r>
            <a:endParaRPr b="1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355" name="Google Shape;355;p60"/>
          <p:cNvSpPr txBox="1"/>
          <p:nvPr/>
        </p:nvSpPr>
        <p:spPr>
          <a:xfrm>
            <a:off x="4826325" y="4239650"/>
            <a:ext cx="96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atrick Hand"/>
                <a:ea typeface="Patrick Hand"/>
                <a:cs typeface="Patrick Hand"/>
                <a:sym typeface="Patrick Hand"/>
              </a:rPr>
              <a:t>1.5%</a:t>
            </a:r>
            <a:endParaRPr b="1"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356" name="Google Shape;356;p60"/>
          <p:cNvPicPr preferRelativeResize="0"/>
          <p:nvPr/>
        </p:nvPicPr>
        <p:blipFill rotWithShape="1">
          <a:blip r:embed="rId4">
            <a:alphaModFix/>
          </a:blip>
          <a:srcRect b="40914" l="67212" r="16708" t="36655"/>
          <a:stretch/>
        </p:blipFill>
        <p:spPr>
          <a:xfrm>
            <a:off x="7238350" y="2949762"/>
            <a:ext cx="1362002" cy="115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60"/>
          <p:cNvPicPr preferRelativeResize="0"/>
          <p:nvPr/>
        </p:nvPicPr>
        <p:blipFill rotWithShape="1">
          <a:blip r:embed="rId4">
            <a:alphaModFix/>
          </a:blip>
          <a:srcRect b="3274" l="75060" r="8860" t="74295"/>
          <a:stretch/>
        </p:blipFill>
        <p:spPr>
          <a:xfrm>
            <a:off x="5836275" y="2877150"/>
            <a:ext cx="1362002" cy="115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60"/>
          <p:cNvPicPr preferRelativeResize="0"/>
          <p:nvPr/>
        </p:nvPicPr>
        <p:blipFill rotWithShape="1">
          <a:blip r:embed="rId5">
            <a:alphaModFix/>
          </a:blip>
          <a:srcRect b="12829" l="36470" r="39885" t="63753"/>
          <a:stretch/>
        </p:blipFill>
        <p:spPr>
          <a:xfrm>
            <a:off x="125525" y="3733387"/>
            <a:ext cx="2002927" cy="120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0"/>
          <p:cNvPicPr preferRelativeResize="0"/>
          <p:nvPr/>
        </p:nvPicPr>
        <p:blipFill rotWithShape="1">
          <a:blip r:embed="rId6">
            <a:alphaModFix/>
          </a:blip>
          <a:srcRect b="38318" l="51228" r="31180" t="39251"/>
          <a:stretch/>
        </p:blipFill>
        <p:spPr>
          <a:xfrm>
            <a:off x="4708225" y="3148600"/>
            <a:ext cx="1490174" cy="11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type="title"/>
          </p:nvPr>
        </p:nvSpPr>
        <p:spPr>
          <a:xfrm>
            <a:off x="1628275" y="47275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Kanban Board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1" name="Google Shape;121;p25"/>
          <p:cNvSpPr txBox="1"/>
          <p:nvPr>
            <p:ph idx="1" type="body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225" y="562200"/>
            <a:ext cx="6663600" cy="22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424" y="2853450"/>
            <a:ext cx="6411148" cy="268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1"/>
          <p:cNvSpPr txBox="1"/>
          <p:nvPr>
            <p:ph idx="1" type="body"/>
          </p:nvPr>
        </p:nvSpPr>
        <p:spPr>
          <a:xfrm>
            <a:off x="1157000" y="554250"/>
            <a:ext cx="6750600" cy="33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Monthly New Cases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Monthly New Deaths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Monthly CFR</a:t>
            </a:r>
            <a:endParaRPr/>
          </a:p>
        </p:txBody>
      </p:sp>
      <p:pic>
        <p:nvPicPr>
          <p:cNvPr id="365" name="Google Shape;36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900" y="0"/>
            <a:ext cx="3587238" cy="16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900" y="3260600"/>
            <a:ext cx="3674851" cy="17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7900" y="1630300"/>
            <a:ext cx="4109099" cy="163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61"/>
          <p:cNvCxnSpPr/>
          <p:nvPr/>
        </p:nvCxnSpPr>
        <p:spPr>
          <a:xfrm flipH="1" rot="10800000">
            <a:off x="4336525" y="484500"/>
            <a:ext cx="3101100" cy="9312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61"/>
          <p:cNvCxnSpPr/>
          <p:nvPr/>
        </p:nvCxnSpPr>
        <p:spPr>
          <a:xfrm flipH="1" rot="10800000">
            <a:off x="4405300" y="2170925"/>
            <a:ext cx="3581700" cy="10137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61"/>
          <p:cNvCxnSpPr/>
          <p:nvPr/>
        </p:nvCxnSpPr>
        <p:spPr>
          <a:xfrm>
            <a:off x="4058725" y="4171400"/>
            <a:ext cx="3378900" cy="4128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2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CFR Over Time (Jan. 2020 - Sept. 2020)</a:t>
            </a:r>
            <a:endParaRPr/>
          </a:p>
        </p:txBody>
      </p:sp>
      <p:pic>
        <p:nvPicPr>
          <p:cNvPr id="376" name="Google Shape;37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5" y="1860825"/>
            <a:ext cx="9144000" cy="20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CFR Over Time (Oct. 2020 - May 2021)</a:t>
            </a:r>
            <a:endParaRPr/>
          </a:p>
        </p:txBody>
      </p:sp>
      <p:pic>
        <p:nvPicPr>
          <p:cNvPr id="382" name="Google Shape;38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1791565"/>
            <a:ext cx="9144002" cy="218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4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Fatality OverTime Worldwide SparkSubmit</a:t>
            </a:r>
            <a:endParaRPr/>
          </a:p>
        </p:txBody>
      </p:sp>
      <p:pic>
        <p:nvPicPr>
          <p:cNvPr id="388" name="Google Shape;38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225" y="1386525"/>
            <a:ext cx="3095550" cy="319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5"/>
          <p:cNvSpPr txBox="1"/>
          <p:nvPr>
            <p:ph type="title"/>
          </p:nvPr>
        </p:nvSpPr>
        <p:spPr>
          <a:xfrm>
            <a:off x="858250" y="410825"/>
            <a:ext cx="7153200" cy="63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Cumulative CFR as of May 2021 by Country</a:t>
            </a:r>
            <a:endParaRPr/>
          </a:p>
        </p:txBody>
      </p:sp>
      <p:sp>
        <p:nvSpPr>
          <p:cNvPr id="394" name="Google Shape;394;p65"/>
          <p:cNvSpPr txBox="1"/>
          <p:nvPr>
            <p:ph idx="1" type="body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1175541"/>
            <a:ext cx="9143998" cy="3141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6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Country case count</a:t>
            </a:r>
            <a:endParaRPr/>
          </a:p>
        </p:txBody>
      </p:sp>
      <p:sp>
        <p:nvSpPr>
          <p:cNvPr id="401" name="Google Shape;401;p66"/>
          <p:cNvSpPr txBox="1"/>
          <p:nvPr>
            <p:ph idx="1" type="body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50" y="467515"/>
            <a:ext cx="9144002" cy="1413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75" y="2270354"/>
            <a:ext cx="9144001" cy="3418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7"/>
          <p:cNvSpPr txBox="1"/>
          <p:nvPr>
            <p:ph type="title"/>
          </p:nvPr>
        </p:nvSpPr>
        <p:spPr>
          <a:xfrm>
            <a:off x="1628250" y="2098650"/>
            <a:ext cx="5887500" cy="94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Questions/Demo</a:t>
            </a:r>
            <a:endParaRPr sz="5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8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Pandemic Dates</a:t>
            </a:r>
            <a:endParaRPr/>
          </a:p>
        </p:txBody>
      </p:sp>
      <p:sp>
        <p:nvSpPr>
          <p:cNvPr id="414" name="Google Shape;414;p68"/>
          <p:cNvSpPr txBox="1"/>
          <p:nvPr>
            <p:ph idx="1" type="body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420" name="Google Shape;420;p69"/>
          <p:cNvSpPr txBox="1"/>
          <p:nvPr>
            <p:ph idx="1" type="body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&gt;"/>
            </a:pPr>
            <a:r>
              <a:rPr lang="en" sz="1800"/>
              <a:t>How is the coronavirus affected by temperature changes?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CDC says that coronavirus dies at 150 degrees Fahrenheit.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https://www.cdc.gov/coronavirus/2019-ncov/community/ventilation.html#:~:text=Research%20on%20the%20impact%20of,damage%20some%20building%20materials.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&gt;"/>
            </a:pPr>
            <a:r>
              <a:rPr lang="en" sz="1800"/>
              <a:t>Why does April (2020 &amp; 2021) seem to be the worst month? (Possibly due to season? (Spr./Fall vs. Sum./Wint.???))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Return to school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Appearance of Delta variant in Apr./May 2021</a:t>
            </a:r>
            <a:endParaRPr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5" name="Google Shape;425;p70"/>
          <p:cNvGraphicFramePr/>
          <p:nvPr/>
        </p:nvGraphicFramePr>
        <p:xfrm>
          <a:off x="427950" y="9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{BF22DA33-6A04-4844-A0F3-42A502ED04B9}</a:tableStyleId>
              </a:tblPr>
              <a:tblGrid>
                <a:gridCol w="1574900"/>
                <a:gridCol w="2569125"/>
                <a:gridCol w="2290175"/>
                <a:gridCol w="1853875"/>
              </a:tblGrid>
              <a:tr h="59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WHO label </a:t>
                      </a:r>
                      <a:endParaRPr b="1"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 of designation </a:t>
                      </a:r>
                      <a:endParaRPr b="1"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Earliest documented samples </a:t>
                      </a:r>
                      <a:endParaRPr b="1"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 hMerge="1"/>
              </a:tr>
              <a:tr h="558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SARS-CoV-2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12/1/19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58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Alpha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12/18/20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United Kingdom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Sep-2020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58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Beta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12/18/20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South Africa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May-2020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58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Gamma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01/11/21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Brazil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Nov-2020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924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Delta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VOI: 4-Apr-2021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VOC: 11-May-2021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India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Oct-2020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05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Omicron*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VUM: 24-Nov-2021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VOC: 26-Nov-2021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Multiple countries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Nov-2021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Commits/Branches</a:t>
            </a:r>
            <a:endParaRPr/>
          </a:p>
        </p:txBody>
      </p:sp>
      <p:pic>
        <p:nvPicPr>
          <p:cNvPr id="129" name="Google Shape;1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100" y="1356900"/>
            <a:ext cx="6866266" cy="35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1"/>
          <p:cNvPicPr preferRelativeResize="0"/>
          <p:nvPr/>
        </p:nvPicPr>
        <p:blipFill rotWithShape="1">
          <a:blip r:embed="rId3">
            <a:alphaModFix/>
          </a:blip>
          <a:srcRect b="0" l="29072" r="0" t="35098"/>
          <a:stretch/>
        </p:blipFill>
        <p:spPr>
          <a:xfrm>
            <a:off x="894637" y="66775"/>
            <a:ext cx="7354723" cy="486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72"/>
          <p:cNvPicPr preferRelativeResize="0"/>
          <p:nvPr/>
        </p:nvPicPr>
        <p:blipFill rotWithShape="1">
          <a:blip r:embed="rId3">
            <a:alphaModFix/>
          </a:blip>
          <a:srcRect b="0" l="28530" r="0" t="39907"/>
          <a:stretch/>
        </p:blipFill>
        <p:spPr>
          <a:xfrm>
            <a:off x="-129650" y="44500"/>
            <a:ext cx="9403298" cy="497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3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73"/>
          <p:cNvSpPr txBox="1"/>
          <p:nvPr>
            <p:ph idx="1" type="body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75" y="0"/>
            <a:ext cx="84710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74"/>
          <p:cNvSpPr txBox="1"/>
          <p:nvPr>
            <p:ph idx="1" type="body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74"/>
          <p:cNvPicPr preferRelativeResize="0"/>
          <p:nvPr/>
        </p:nvPicPr>
        <p:blipFill rotWithShape="1">
          <a:blip r:embed="rId3">
            <a:alphaModFix/>
          </a:blip>
          <a:srcRect b="38889" l="50849" r="33071" t="38680"/>
          <a:stretch/>
        </p:blipFill>
        <p:spPr>
          <a:xfrm>
            <a:off x="4630275" y="3141837"/>
            <a:ext cx="1362002" cy="115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4"/>
          <p:cNvPicPr preferRelativeResize="0"/>
          <p:nvPr/>
        </p:nvPicPr>
        <p:blipFill rotWithShape="1">
          <a:blip r:embed="rId3">
            <a:alphaModFix/>
          </a:blip>
          <a:srcRect b="40914" l="67212" r="16708" t="36655"/>
          <a:stretch/>
        </p:blipFill>
        <p:spPr>
          <a:xfrm>
            <a:off x="7070100" y="3045912"/>
            <a:ext cx="1362002" cy="115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74"/>
          <p:cNvPicPr preferRelativeResize="0"/>
          <p:nvPr/>
        </p:nvPicPr>
        <p:blipFill rotWithShape="1">
          <a:blip r:embed="rId3">
            <a:alphaModFix/>
          </a:blip>
          <a:srcRect b="3274" l="75060" r="8860" t="74295"/>
          <a:stretch/>
        </p:blipFill>
        <p:spPr>
          <a:xfrm>
            <a:off x="5796225" y="2885150"/>
            <a:ext cx="1362002" cy="115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74"/>
          <p:cNvPicPr preferRelativeResize="0"/>
          <p:nvPr/>
        </p:nvPicPr>
        <p:blipFill rotWithShape="1">
          <a:blip r:embed="rId4">
            <a:alphaModFix/>
          </a:blip>
          <a:srcRect b="12829" l="36470" r="39885" t="63753"/>
          <a:stretch/>
        </p:blipFill>
        <p:spPr>
          <a:xfrm>
            <a:off x="125525" y="3733387"/>
            <a:ext cx="2002927" cy="120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5"/>
          <p:cNvSpPr txBox="1"/>
          <p:nvPr>
            <p:ph idx="1" type="body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38" y="482625"/>
            <a:ext cx="8990525" cy="37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7"/>
          <p:cNvSpPr txBox="1"/>
          <p:nvPr>
            <p:ph idx="1" type="body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69" y="0"/>
            <a:ext cx="806736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Cumulative vs. Non-Cumulative Data</a:t>
            </a:r>
            <a:endParaRPr/>
          </a:p>
        </p:txBody>
      </p:sp>
      <p:sp>
        <p:nvSpPr>
          <p:cNvPr id="142" name="Google Shape;142;p28"/>
          <p:cNvSpPr txBox="1"/>
          <p:nvPr>
            <p:ph idx="1" type="body"/>
          </p:nvPr>
        </p:nvSpPr>
        <p:spPr>
          <a:xfrm>
            <a:off x="1628213" y="1715200"/>
            <a:ext cx="27213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Cumulative: </a:t>
            </a:r>
            <a:endParaRPr sz="23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Up to given date</a:t>
            </a:r>
            <a:endParaRPr sz="2300"/>
          </a:p>
        </p:txBody>
      </p:sp>
      <p:sp>
        <p:nvSpPr>
          <p:cNvPr id="143" name="Google Shape;143;p28"/>
          <p:cNvSpPr txBox="1"/>
          <p:nvPr>
            <p:ph idx="2" type="body"/>
          </p:nvPr>
        </p:nvSpPr>
        <p:spPr>
          <a:xfrm>
            <a:off x="4794537" y="1715200"/>
            <a:ext cx="2721300" cy="29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Non-cumulative:</a:t>
            </a:r>
            <a:endParaRPr sz="23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Within given period</a:t>
            </a:r>
            <a:endParaRPr sz="2300"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225" y="2917625"/>
            <a:ext cx="1365525" cy="13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9"/>
          <p:cNvPicPr preferRelativeResize="0"/>
          <p:nvPr/>
        </p:nvPicPr>
        <p:blipFill rotWithShape="1">
          <a:blip r:embed="rId3">
            <a:alphaModFix/>
          </a:blip>
          <a:srcRect b="0" l="29072" r="0" t="35098"/>
          <a:stretch/>
        </p:blipFill>
        <p:spPr>
          <a:xfrm>
            <a:off x="894637" y="141275"/>
            <a:ext cx="7354723" cy="486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" name="Google Shape;154;p30"/>
          <p:cNvGraphicFramePr/>
          <p:nvPr/>
        </p:nvGraphicFramePr>
        <p:xfrm>
          <a:off x="427950" y="9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{BF22DA33-6A04-4844-A0F3-42A502ED04B9}</a:tableStyleId>
              </a:tblPr>
              <a:tblGrid>
                <a:gridCol w="1574900"/>
                <a:gridCol w="2569125"/>
                <a:gridCol w="2290175"/>
                <a:gridCol w="1853875"/>
              </a:tblGrid>
              <a:tr h="597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WHO label </a:t>
                      </a:r>
                      <a:endParaRPr b="1"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Date of designation </a:t>
                      </a:r>
                      <a:endParaRPr b="1"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Earliest documented samples </a:t>
                      </a:r>
                      <a:endParaRPr b="1" sz="2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 hMerge="1"/>
              </a:tr>
              <a:tr h="558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SARS-CoV-2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12/1/19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58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Alpha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12/18/20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United Kingdom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Sep-2020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58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Beta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12/18/20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South Africa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May-2020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58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Gamma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01/11/21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Brazil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Nov-2020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924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Delta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VOI: 4-Apr-2021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VOC: 11-May-2021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India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Oct-2020 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05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Omicron*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VUM: 24-Nov-2021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VOC: 26-Nov-2021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Multiple countries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Nov-2021</a:t>
                      </a:r>
                      <a:endParaRPr sz="2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albot template">
  <a:themeElements>
    <a:clrScheme name="Custom 347">
      <a:dk1>
        <a:srgbClr val="393B44"/>
      </a:dk1>
      <a:lt1>
        <a:srgbClr val="FFFFFF"/>
      </a:lt1>
      <a:dk2>
        <a:srgbClr val="98ADBE"/>
      </a:dk2>
      <a:lt2>
        <a:srgbClr val="CDD6DD"/>
      </a:lt2>
      <a:accent1>
        <a:srgbClr val="2768CF"/>
      </a:accent1>
      <a:accent2>
        <a:srgbClr val="39B5D8"/>
      </a:accent2>
      <a:accent3>
        <a:srgbClr val="F16A39"/>
      </a:accent3>
      <a:accent4>
        <a:srgbClr val="DA2323"/>
      </a:accent4>
      <a:accent5>
        <a:srgbClr val="FFE599"/>
      </a:accent5>
      <a:accent6>
        <a:srgbClr val="FFD451"/>
      </a:accent6>
      <a:hlink>
        <a:srgbClr val="0B8FB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